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</p:sldIdLst>
  <p:sldSz cy="5143500" cx="9144000"/>
  <p:notesSz cx="6858000" cy="9144000"/>
  <p:embeddedFontLst>
    <p:embeddedFont>
      <p:font typeface="Roboto Medium"/>
      <p:regular r:id="rId57"/>
      <p:bold r:id="rId58"/>
      <p:italic r:id="rId59"/>
      <p:boldItalic r:id="rId60"/>
    </p:embeddedFont>
    <p:embeddedFont>
      <p:font typeface="PT Sans Narrow"/>
      <p:regular r:id="rId61"/>
      <p:bold r:id="rId62"/>
    </p:embeddedFont>
    <p:embeddedFont>
      <p:font typeface="Open Sans"/>
      <p:regular r:id="rId63"/>
      <p:bold r:id="rId64"/>
      <p:italic r:id="rId65"/>
      <p:bold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PTSansNarrow-bold.fntdata"/><Relationship Id="rId61" Type="http://schemas.openxmlformats.org/officeDocument/2006/relationships/font" Target="fonts/PTSansNarrow-regular.fntdata"/><Relationship Id="rId20" Type="http://schemas.openxmlformats.org/officeDocument/2006/relationships/slide" Target="slides/slide16.xml"/><Relationship Id="rId64" Type="http://schemas.openxmlformats.org/officeDocument/2006/relationships/font" Target="fonts/OpenSans-bold.fntdata"/><Relationship Id="rId63" Type="http://schemas.openxmlformats.org/officeDocument/2006/relationships/font" Target="fonts/OpenSans-regular.fntdata"/><Relationship Id="rId22" Type="http://schemas.openxmlformats.org/officeDocument/2006/relationships/slide" Target="slides/slide18.xml"/><Relationship Id="rId66" Type="http://schemas.openxmlformats.org/officeDocument/2006/relationships/font" Target="fonts/OpenSans-boldItalic.fntdata"/><Relationship Id="rId21" Type="http://schemas.openxmlformats.org/officeDocument/2006/relationships/slide" Target="slides/slide17.xml"/><Relationship Id="rId65" Type="http://schemas.openxmlformats.org/officeDocument/2006/relationships/font" Target="fonts/OpenSans-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RobotoMedium-bold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font" Target="fonts/RobotoMedium-regular.fntdata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font" Target="fonts/RobotoMedium-italic.fntdata"/><Relationship Id="rId14" Type="http://schemas.openxmlformats.org/officeDocument/2006/relationships/slide" Target="slides/slide10.xml"/><Relationship Id="rId58" Type="http://schemas.openxmlformats.org/officeDocument/2006/relationships/font" Target="fonts/RobotoMedium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Shape 3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Shape 4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Shape 4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Shape 4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7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" name="Shape 11"/>
          <p:cNvCxnSpPr/>
          <p:nvPr/>
        </p:nvCxnSpPr>
        <p:spPr>
          <a:xfrm>
            <a:off x="1575034" y="3158251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7" cy="152400"/>
            <a:chOff x="1346428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8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8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7" cy="152400"/>
            <a:chOff x="1346435" y="3969087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" name="Shape 18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 txBox="1"/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3" name="Shape 33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" name="Shape 48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GB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GB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9.jpg"/><Relationship Id="rId4" Type="http://schemas.openxmlformats.org/officeDocument/2006/relationships/image" Target="../media/image19.jpg"/><Relationship Id="rId5" Type="http://schemas.openxmlformats.org/officeDocument/2006/relationships/image" Target="../media/image25.png"/><Relationship Id="rId6" Type="http://schemas.openxmlformats.org/officeDocument/2006/relationships/image" Target="../media/image0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hyperlink" Target="https://openweathermap.org/api" TargetMode="External"/><Relationship Id="rId10" Type="http://schemas.openxmlformats.org/officeDocument/2006/relationships/hyperlink" Target="http://meumobi.github.io/stocks%20apis/2016/03/13/get-realtime-stock-quotes-yahoo-finance-api.html" TargetMode="External"/><Relationship Id="rId13" Type="http://schemas.openxmlformats.org/officeDocument/2006/relationships/hyperlink" Target="https://www.import.io/" TargetMode="External"/><Relationship Id="rId12" Type="http://schemas.openxmlformats.org/officeDocument/2006/relationships/hyperlink" Target="https://gabrielperales.wordpress.com/2014/09/01/web-scraping-con-scrapy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econet.carm.es/" TargetMode="External"/><Relationship Id="rId4" Type="http://schemas.openxmlformats.org/officeDocument/2006/relationships/hyperlink" Target="http://www.ine.es" TargetMode="External"/><Relationship Id="rId9" Type="http://schemas.openxmlformats.org/officeDocument/2006/relationships/hyperlink" Target="https://www.acxiom.com/" TargetMode="External"/><Relationship Id="rId14" Type="http://schemas.openxmlformats.org/officeDocument/2006/relationships/image" Target="../media/image12.png"/><Relationship Id="rId5" Type="http://schemas.openxmlformats.org/officeDocument/2006/relationships/hyperlink" Target="https://data.europa.eu/euodp/en/data/" TargetMode="External"/><Relationship Id="rId6" Type="http://schemas.openxmlformats.org/officeDocument/2006/relationships/hyperlink" Target="http://data.un.org/countryData" TargetMode="External"/><Relationship Id="rId7" Type="http://schemas.openxmlformats.org/officeDocument/2006/relationships/hyperlink" Target="https://opendatainception.io/" TargetMode="External"/><Relationship Id="rId8" Type="http://schemas.openxmlformats.org/officeDocument/2006/relationships/hyperlink" Target="https://www.acxiom.com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://www.ph.ucla.edu/epi/snow/revchilenainfectol24(4)_331_4_2007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hyperlink" Target="https://es.wikipedia.org/wiki/Cuarteto_de_Anscombe" TargetMode="External"/><Relationship Id="rId6" Type="http://schemas.openxmlformats.org/officeDocument/2006/relationships/image" Target="../media/image1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s.wikipedia.org/wiki/Cuarteto_de_Anscombe" TargetMode="External"/><Relationship Id="rId4" Type="http://schemas.openxmlformats.org/officeDocument/2006/relationships/image" Target="../media/image94.png"/><Relationship Id="rId5" Type="http://schemas.openxmlformats.org/officeDocument/2006/relationships/hyperlink" Target="www.tableau.com" TargetMode="External"/><Relationship Id="rId6" Type="http://schemas.openxmlformats.org/officeDocument/2006/relationships/image" Target="../media/image21.jpg"/><Relationship Id="rId7" Type="http://schemas.openxmlformats.org/officeDocument/2006/relationships/hyperlink" Target="chartio.com" TargetMode="External"/><Relationship Id="rId8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hyperlink" Target="https://blog.data.gov.sg/how-we-caught-the-circle-line-rogue-train-with-data-79405c86ab6a" TargetMode="External"/><Relationship Id="rId5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4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log.manugarri.com/where-the-f-can-i-park/" TargetMode="External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hyperlink" Target="http://bokeh.pydata.org/en/latest/" TargetMode="External"/><Relationship Id="rId10" Type="http://schemas.openxmlformats.org/officeDocument/2006/relationships/hyperlink" Target="http://ggplot2.org/" TargetMode="External"/><Relationship Id="rId12" Type="http://schemas.openxmlformats.org/officeDocument/2006/relationships/hyperlink" Target="https://seaborn.pydata.org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tableau.com/" TargetMode="External"/><Relationship Id="rId4" Type="http://schemas.openxmlformats.org/officeDocument/2006/relationships/hyperlink" Target="https://www.tableau.com/" TargetMode="External"/><Relationship Id="rId9" Type="http://schemas.openxmlformats.org/officeDocument/2006/relationships/hyperlink" Target="https://plot.ly/javascript/" TargetMode="External"/><Relationship Id="rId5" Type="http://schemas.openxmlformats.org/officeDocument/2006/relationships/hyperlink" Target="https://chartio.com/" TargetMode="External"/><Relationship Id="rId6" Type="http://schemas.openxmlformats.org/officeDocument/2006/relationships/hyperlink" Target="https://github.com/grafana/grafana" TargetMode="External"/><Relationship Id="rId7" Type="http://schemas.openxmlformats.org/officeDocument/2006/relationships/hyperlink" Target="https://d3js.org/" TargetMode="External"/><Relationship Id="rId8" Type="http://schemas.openxmlformats.org/officeDocument/2006/relationships/hyperlink" Target="http://www.chartjs.org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ibm.com/analytics/es/es/technology/spss/" TargetMode="External"/><Relationship Id="rId10" Type="http://schemas.openxmlformats.org/officeDocument/2006/relationships/hyperlink" Target="https://www.sas.com/es_es/home.html" TargetMode="External"/><Relationship Id="rId13" Type="http://schemas.openxmlformats.org/officeDocument/2006/relationships/hyperlink" Target="https://www.ibm.com/watson/" TargetMode="External"/><Relationship Id="rId12" Type="http://schemas.openxmlformats.org/officeDocument/2006/relationships/hyperlink" Target="https://www.ibm.com/watson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scikit-learn.org/" TargetMode="External"/><Relationship Id="rId4" Type="http://schemas.openxmlformats.org/officeDocument/2006/relationships/hyperlink" Target="http://scikit-learn.org/" TargetMode="External"/><Relationship Id="rId9" Type="http://schemas.openxmlformats.org/officeDocument/2006/relationships/hyperlink" Target="https://rapidminer.com/" TargetMode="External"/><Relationship Id="rId15" Type="http://schemas.openxmlformats.org/officeDocument/2006/relationships/hyperlink" Target="https://www.microsoft.com/en-us/cloud-platform/what-is-cortana-intelligence-suite" TargetMode="External"/><Relationship Id="rId14" Type="http://schemas.openxmlformats.org/officeDocument/2006/relationships/hyperlink" Target="https://cloud.google.com/products/machine-learning/" TargetMode="External"/><Relationship Id="rId5" Type="http://schemas.openxmlformats.org/officeDocument/2006/relationships/hyperlink" Target="https://cran.r-project.org/" TargetMode="External"/><Relationship Id="rId6" Type="http://schemas.openxmlformats.org/officeDocument/2006/relationships/hyperlink" Target="https://cran.r-project.org/" TargetMode="External"/><Relationship Id="rId7" Type="http://schemas.openxmlformats.org/officeDocument/2006/relationships/hyperlink" Target="https://github.com/JohnLangford/vowpal_wabbit" TargetMode="External"/><Relationship Id="rId8" Type="http://schemas.openxmlformats.org/officeDocument/2006/relationships/hyperlink" Target="http://www.cs.waikato.ac.nz/ml/weka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30.jpg"/><Relationship Id="rId5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blog.toolsgroup.com/en/using-weather-and-climate-data-to-improve-demand-forecasting" TargetMode="External"/><Relationship Id="rId4" Type="http://schemas.openxmlformats.org/officeDocument/2006/relationships/image" Target="../media/image34.jpg"/><Relationship Id="rId5" Type="http://schemas.openxmlformats.org/officeDocument/2006/relationships/hyperlink" Target="http://blog.revolutionanalytics.com/2015/08/plotting-time-series-in-r.html+" TargetMode="External"/><Relationship Id="rId6" Type="http://schemas.openxmlformats.org/officeDocument/2006/relationships/image" Target="../media/image38.png"/><Relationship Id="rId7" Type="http://schemas.openxmlformats.org/officeDocument/2006/relationships/hyperlink" Target="http://futurice.com/blog/tech-pick-of-the-week-log-anomaly-detection-tools" TargetMode="External"/><Relationship Id="rId8" Type="http://schemas.openxmlformats.org/officeDocument/2006/relationships/image" Target="../media/image3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analyticsvidhya.com/blog/2016/02/time-series-forecasting-codes-python/" TargetMode="External"/><Relationship Id="rId4" Type="http://schemas.openxmlformats.org/officeDocument/2006/relationships/hyperlink" Target="https://github.com/facebookincubator/prophet" TargetMode="External"/><Relationship Id="rId5" Type="http://schemas.openxmlformats.org/officeDocument/2006/relationships/hyperlink" Target="https://github.com/robjhyndman/forecast" TargetMode="External"/><Relationship Id="rId6" Type="http://schemas.openxmlformats.org/officeDocument/2006/relationships/hyperlink" Target="https://google.github.io/CausalImpact/CausalImpact.html" TargetMode="External"/><Relationship Id="rId7" Type="http://schemas.openxmlformats.org/officeDocument/2006/relationships/hyperlink" Target="https://github.com/facebookincubator/prophet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dandelion.eu/semantic-text/entity-extraction-demo/?text=The+Mona+Lisa+is+a+16th+century+oil+painting+created+by+Leonardo.+It%27s+held+at+the+Louvre+in+Paris.&amp;lang=auto&amp;min_confidence=0.6&amp;exec=true#results" TargetMode="External"/><Relationship Id="rId4" Type="http://schemas.openxmlformats.org/officeDocument/2006/relationships/image" Target="../media/image42.png"/><Relationship Id="rId5" Type="http://schemas.openxmlformats.org/officeDocument/2006/relationships/hyperlink" Target="https://cloud.google.com/natural-language/" TargetMode="External"/><Relationship Id="rId6" Type="http://schemas.openxmlformats.org/officeDocument/2006/relationships/image" Target="../media/image5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pybonacci.org/2015/11/24/como-hacer-analisis-de-sentimiento-en-espanol-2/" TargetMode="External"/><Relationship Id="rId4" Type="http://schemas.openxmlformats.org/officeDocument/2006/relationships/image" Target="../media/image4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hyperlink" Target="https://open.blogs.nytimes.com/2015/04/09/extracting-structured-data-from-recipes-using-conditional-random-fields/?_r=0" TargetMode="External"/><Relationship Id="rId5" Type="http://schemas.openxmlformats.org/officeDocument/2006/relationships/image" Target="../media/image37.png"/><Relationship Id="rId6" Type="http://schemas.openxmlformats.org/officeDocument/2006/relationships/image" Target="../media/image39.png"/><Relationship Id="rId7" Type="http://schemas.openxmlformats.org/officeDocument/2006/relationships/image" Target="../media/image40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nltk.org/" TargetMode="External"/><Relationship Id="rId4" Type="http://schemas.openxmlformats.org/officeDocument/2006/relationships/hyperlink" Target="https://textblob.readthedocs.io/en/dev/" TargetMode="External"/><Relationship Id="rId9" Type="http://schemas.openxmlformats.org/officeDocument/2006/relationships/hyperlink" Target="http://monkeylearn.com/" TargetMode="External"/><Relationship Id="rId5" Type="http://schemas.openxmlformats.org/officeDocument/2006/relationships/hyperlink" Target="https://radimrehurek.com/gensim/" TargetMode="External"/><Relationship Id="rId6" Type="http://schemas.openxmlformats.org/officeDocument/2006/relationships/hyperlink" Target="https://spacy.io/" TargetMode="External"/><Relationship Id="rId7" Type="http://schemas.openxmlformats.org/officeDocument/2006/relationships/hyperlink" Target="https://www.google.es/url?sa=t&amp;rct=j&amp;q=&amp;esrc=s&amp;source=web&amp;cd=1&amp;ved=0ahUKEwjuxt6ikYHTAhVJvRoKHUjIDHIQFggcMAA&amp;url=https%3A%2F%2Fcran.r-project.org%2Fweb%2Fpackages%2Ftm%2Fvignettes%2Ftm.pdf&amp;usg=AFQjCNFRvdLjHlL-Ne-1gS2epKqAh1Zppw&amp;sig2=KUWuET-42K2B7WsXxI2bAA" TargetMode="External"/><Relationship Id="rId8" Type="http://schemas.openxmlformats.org/officeDocument/2006/relationships/hyperlink" Target="http://stanfordnlp.github.io/CoreNLP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3.png"/><Relationship Id="rId4" Type="http://schemas.openxmlformats.org/officeDocument/2006/relationships/image" Target="../media/image6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5.png"/><Relationship Id="rId4" Type="http://schemas.openxmlformats.org/officeDocument/2006/relationships/image" Target="../media/image46.jpg"/><Relationship Id="rId5" Type="http://schemas.openxmlformats.org/officeDocument/2006/relationships/image" Target="../media/image48.png"/><Relationship Id="rId6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Relationship Id="rId4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1.jpg"/><Relationship Id="rId4" Type="http://schemas.openxmlformats.org/officeDocument/2006/relationships/image" Target="../media/image02.jpg"/><Relationship Id="rId5" Type="http://schemas.openxmlformats.org/officeDocument/2006/relationships/image" Target="../media/image03.jpg"/><Relationship Id="rId6" Type="http://schemas.openxmlformats.org/officeDocument/2006/relationships/image" Target="../media/image17.jpg"/></Relationships>
</file>

<file path=ppt/slides/_rels/slide40.xml.rels><?xml version="1.0" encoding="UTF-8" standalone="yes"?><Relationships xmlns="http://schemas.openxmlformats.org/package/2006/relationships"><Relationship Id="rId10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www.slideshare.net/JavierAbada/deep-learning-image-classification-aplicado-al-mundo-de-la-moda" TargetMode="External"/><Relationship Id="rId4" Type="http://schemas.openxmlformats.org/officeDocument/2006/relationships/image" Target="../media/image95.png"/><Relationship Id="rId9" Type="http://schemas.openxmlformats.org/officeDocument/2006/relationships/hyperlink" Target="https://waymo.com/" TargetMode="External"/><Relationship Id="rId5" Type="http://schemas.openxmlformats.org/officeDocument/2006/relationships/hyperlink" Target="http://news.stanford.edu/2017/01/25/artificial-intelligence-used-identify-skin-cancer/" TargetMode="External"/><Relationship Id="rId6" Type="http://schemas.openxmlformats.org/officeDocument/2006/relationships/image" Target="../media/image52.jpg"/><Relationship Id="rId7" Type="http://schemas.openxmlformats.org/officeDocument/2006/relationships/hyperlink" Target="https://github.com/luanfujun/deep-photo-styletransfer" TargetMode="External"/><Relationship Id="rId8" Type="http://schemas.openxmlformats.org/officeDocument/2006/relationships/image" Target="../media/image9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Relationship Id="rId4" Type="http://schemas.openxmlformats.org/officeDocument/2006/relationships/image" Target="../media/image93.png"/><Relationship Id="rId5" Type="http://schemas.openxmlformats.org/officeDocument/2006/relationships/image" Target="../media/image58.jpg"/><Relationship Id="rId6" Type="http://schemas.openxmlformats.org/officeDocument/2006/relationships/image" Target="../media/image6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Relationship Id="rId4" Type="http://schemas.openxmlformats.org/officeDocument/2006/relationships/image" Target="../media/image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5.png"/><Relationship Id="rId4" Type="http://schemas.openxmlformats.org/officeDocument/2006/relationships/hyperlink" Target="http://blogs.solidq.com/es/big-data/que-es-mapreduce/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0.jpg"/><Relationship Id="rId4" Type="http://schemas.openxmlformats.org/officeDocument/2006/relationships/image" Target="../media/image62.jpg"/><Relationship Id="rId5" Type="http://schemas.openxmlformats.org/officeDocument/2006/relationships/hyperlink" Target="http://www.hpcmusic.com/dsc" TargetMode="External"/><Relationship Id="rId6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1" Type="http://schemas.openxmlformats.org/officeDocument/2006/relationships/image" Target="../media/image74.png"/><Relationship Id="rId10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91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77.png"/><Relationship Id="rId8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6.jpg"/><Relationship Id="rId4" Type="http://schemas.openxmlformats.org/officeDocument/2006/relationships/image" Target="../media/image84.png"/><Relationship Id="rId5" Type="http://schemas.openxmlformats.org/officeDocument/2006/relationships/image" Target="../media/image7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0.jpg"/><Relationship Id="rId4" Type="http://schemas.openxmlformats.org/officeDocument/2006/relationships/image" Target="../media/image78.jpg"/><Relationship Id="rId5" Type="http://schemas.openxmlformats.org/officeDocument/2006/relationships/image" Target="../media/image83.jpg"/><Relationship Id="rId6" Type="http://schemas.openxmlformats.org/officeDocument/2006/relationships/image" Target="../media/image79.jpg"/><Relationship Id="rId7" Type="http://schemas.openxmlformats.org/officeDocument/2006/relationships/image" Target="../media/image82.jpg"/><Relationship Id="rId8" Type="http://schemas.openxmlformats.org/officeDocument/2006/relationships/image" Target="../media/image8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9.png"/><Relationship Id="rId4" Type="http://schemas.openxmlformats.org/officeDocument/2006/relationships/hyperlink" Target="https://www.google.com/about/datacenters/inside/locations/index.html" TargetMode="External"/><Relationship Id="rId5" Type="http://schemas.openxmlformats.org/officeDocument/2006/relationships/image" Target="../media/image87.png"/><Relationship Id="rId6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5.png"/><Relationship Id="rId4" Type="http://schemas.openxmlformats.org/officeDocument/2006/relationships/image" Target="../media/image0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6.png"/><Relationship Id="rId4" Type="http://schemas.openxmlformats.org/officeDocument/2006/relationships/image" Target="../media/image98.png"/><Relationship Id="rId5" Type="http://schemas.openxmlformats.org/officeDocument/2006/relationships/image" Target="../media/image88.png"/><Relationship Id="rId6" Type="http://schemas.openxmlformats.org/officeDocument/2006/relationships/image" Target="../media/image89.jpg"/><Relationship Id="rId7" Type="http://schemas.openxmlformats.org/officeDocument/2006/relationships/image" Target="../media/image97.png"/><Relationship Id="rId8" Type="http://schemas.openxmlformats.org/officeDocument/2006/relationships/image" Target="../media/image9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www.centic.es" TargetMode="External"/><Relationship Id="rId4" Type="http://schemas.openxmlformats.org/officeDocument/2006/relationships/image" Target="../media/image00.jpg"/><Relationship Id="rId5" Type="http://schemas.openxmlformats.org/officeDocument/2006/relationships/hyperlink" Target="https://github.com/manugarri/jornada_data_science_info_2017" TargetMode="External"/><Relationship Id="rId6" Type="http://schemas.openxmlformats.org/officeDocument/2006/relationships/image" Target="../media/image9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jpg"/><Relationship Id="rId4" Type="http://schemas.openxmlformats.org/officeDocument/2006/relationships/hyperlink" Target="http://datos.gob.es/" TargetMode="External"/><Relationship Id="rId5" Type="http://schemas.openxmlformats.org/officeDocument/2006/relationships/image" Target="../media/image08.png"/><Relationship Id="rId6" Type="http://schemas.openxmlformats.org/officeDocument/2006/relationships/hyperlink" Target="http://datosabiertos.regiondemurcia.es/" TargetMode="External"/><Relationship Id="rId7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euroscipy.org/" TargetMode="External"/><Relationship Id="rId4" Type="http://schemas.openxmlformats.org/officeDocument/2006/relationships/hyperlink" Target="https://events.bizzabo.com/DSEU2017/home" TargetMode="External"/><Relationship Id="rId5" Type="http://schemas.openxmlformats.org/officeDocument/2006/relationships/hyperlink" Target="https://spark-summit.org/eu-2017/" TargetMode="External"/><Relationship Id="rId6" Type="http://schemas.openxmlformats.org/officeDocument/2006/relationships/hyperlink" Target="https://conferences.oreilly.com/strata/strata-eu" TargetMode="External"/><Relationship Id="rId7" Type="http://schemas.openxmlformats.org/officeDocument/2006/relationships/hyperlink" Target="http://www.dataconference.org/" TargetMode="External"/><Relationship Id="rId8" Type="http://schemas.openxmlformats.org/officeDocument/2006/relationships/hyperlink" Target="http://predictiveanalyticsworld.co.u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ctrTitle"/>
          </p:nvPr>
        </p:nvSpPr>
        <p:spPr>
          <a:xfrm>
            <a:off x="1047825" y="1886714"/>
            <a:ext cx="7136700" cy="1022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sz="3600"/>
              <a:t>Jornada Data Science: </a:t>
            </a:r>
          </a:p>
          <a:p>
            <a:pPr lvl="0">
              <a:spcBef>
                <a:spcPts val="0"/>
              </a:spcBef>
              <a:buNone/>
            </a:pPr>
            <a:r>
              <a:rPr lang="en-GB" sz="3600"/>
              <a:t>Big Data y Machine Learning como herramienta de Futuro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6553" y="4480426"/>
            <a:ext cx="1723049" cy="66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7900" y="4468125"/>
            <a:ext cx="2210280" cy="6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4775" y="2884450"/>
            <a:ext cx="1240587" cy="10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8625" y="2823550"/>
            <a:ext cx="2702575" cy="10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El proceso de Data Science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300" y="1646014"/>
            <a:ext cx="7368250" cy="200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Como obtener datos</a:t>
            </a:r>
          </a:p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311700" y="11524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Datos internos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Repositorios de datos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3"/>
              </a:rPr>
              <a:t>Centro Regional de Estadística de Murcia</a:t>
            </a:r>
          </a:p>
          <a:p>
            <a:pPr indent="-317500" lvl="0" marL="457200">
              <a:spcBef>
                <a:spcPts val="0"/>
              </a:spcBef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4"/>
              </a:rPr>
              <a:t>Instituto Nacional de Estadística</a:t>
            </a:r>
          </a:p>
          <a:p>
            <a:pPr indent="-317500" lvl="0" marL="457200" rtl="0">
              <a:spcBef>
                <a:spcPts val="0"/>
              </a:spcBef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5"/>
              </a:rPr>
              <a:t>European Union Open Data Portal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6"/>
              </a:rPr>
              <a:t>UNdata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7"/>
              </a:rPr>
              <a:t>Open Data Inception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Brokers de datos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8"/>
              </a:rPr>
              <a:t>Experian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9"/>
              </a:rPr>
              <a:t>Acxiom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APIs 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10"/>
              </a:rPr>
              <a:t>Yahoo finance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11"/>
              </a:rPr>
              <a:t>OpenWeather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Web Scraping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accent5"/>
                </a:solidFill>
                <a:hlinkClick r:id="rId12"/>
              </a:rPr>
              <a:t>Scrapy</a:t>
            </a:r>
          </a:p>
          <a:p>
            <a: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sz="1400" u="sng">
                <a:solidFill>
                  <a:schemeClr val="hlink"/>
                </a:solidFill>
                <a:hlinkClick r:id="rId13"/>
              </a:rPr>
              <a:t>import.io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 sz="14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14">
            <a:alphaModFix/>
          </a:blip>
          <a:srcRect b="0" l="0" r="62646" t="0"/>
          <a:stretch/>
        </p:blipFill>
        <p:spPr>
          <a:xfrm>
            <a:off x="6919600" y="3428425"/>
            <a:ext cx="2224399" cy="1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Tipos de datos - variables</a:t>
            </a:r>
          </a:p>
        </p:txBody>
      </p:sp>
      <p:pic>
        <p:nvPicPr>
          <p:cNvPr id="145" name="Shape 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675" y="1025500"/>
            <a:ext cx="8529452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86975"/>
            <a:ext cx="8839201" cy="3635933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Tipos de datos - estructura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Analytics</a:t>
            </a:r>
          </a:p>
        </p:txBody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2370000" y="1815150"/>
            <a:ext cx="4404000" cy="175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Métricas (y KPIs):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-GB"/>
              <a:t>Accesibles, Accionables y Comparables</a:t>
            </a:r>
          </a:p>
          <a:p>
            <a:pPr indent="-228600" lvl="1" marL="914400" rtl="0">
              <a:spcBef>
                <a:spcPts val="0"/>
              </a:spcBef>
              <a:buAutoNum type="alphaLcParenR"/>
            </a:pPr>
            <a:r>
              <a:rPr lang="en-GB"/>
              <a:t>Internas o Externas</a:t>
            </a:r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Analytics</a:t>
            </a:r>
          </a:p>
          <a:p>
            <a:pPr indent="-228600" lvl="1" marL="914400">
              <a:spcBef>
                <a:spcPts val="0"/>
              </a:spcBef>
              <a:buAutoNum type="alphaLcParenR"/>
            </a:pPr>
            <a:r>
              <a:rPr lang="en-GB"/>
              <a:t>Analizar y extraer valor de las métricas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42253" t="0"/>
          <a:stretch/>
        </p:blipFill>
        <p:spPr>
          <a:xfrm>
            <a:off x="5705275" y="3404600"/>
            <a:ext cx="3438723" cy="1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Shape 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75" y="618174"/>
            <a:ext cx="6988724" cy="331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Analytics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Visualización de Datos</a:t>
            </a:r>
          </a:p>
        </p:txBody>
      </p:sp>
      <p:pic>
        <p:nvPicPr>
          <p:cNvPr id="170" name="Shape 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137" y="1370225"/>
            <a:ext cx="3963736" cy="3686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3527400" y="1052075"/>
            <a:ext cx="228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4"/>
              </a:rPr>
              <a:t>Mapa de John Snow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Visualización de Datos</a:t>
            </a:r>
          </a:p>
        </p:txBody>
      </p:sp>
      <p:pic>
        <p:nvPicPr>
          <p:cNvPr id="177" name="Shape 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3000" y="1686273"/>
            <a:ext cx="3768824" cy="177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51941" l="0" r="0" t="0"/>
          <a:stretch/>
        </p:blipFill>
        <p:spPr>
          <a:xfrm>
            <a:off x="1275150" y="3846874"/>
            <a:ext cx="3321975" cy="106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3222600" y="1204475"/>
            <a:ext cx="2280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5"/>
              </a:rPr>
              <a:t>Cuarteto de Anscombe</a:t>
            </a:r>
          </a:p>
        </p:txBody>
      </p:sp>
      <p:pic>
        <p:nvPicPr>
          <p:cNvPr id="180" name="Shape 180"/>
          <p:cNvPicPr preferRelativeResize="0"/>
          <p:nvPr/>
        </p:nvPicPr>
        <p:blipFill rotWithShape="1">
          <a:blip r:embed="rId6">
            <a:alphaModFix/>
          </a:blip>
          <a:srcRect b="22492" l="4789" r="0" t="0"/>
          <a:stretch/>
        </p:blipFill>
        <p:spPr>
          <a:xfrm>
            <a:off x="266424" y="1514062"/>
            <a:ext cx="3240092" cy="197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51941"/>
          <a:stretch/>
        </p:blipFill>
        <p:spPr>
          <a:xfrm>
            <a:off x="4546875" y="3872674"/>
            <a:ext cx="3321986" cy="1064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Visualización de Datos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3065850" y="1213225"/>
            <a:ext cx="30123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3"/>
              </a:rPr>
              <a:t>Dashboard (cuadro de mando)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25" y="2149750"/>
            <a:ext cx="3542049" cy="19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1524" y="1613125"/>
            <a:ext cx="3070848" cy="19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36874" y="2769775"/>
            <a:ext cx="2807118" cy="228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50" y="759400"/>
            <a:ext cx="368627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3900" y="759400"/>
            <a:ext cx="3062326" cy="368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Sobre Mí (Manuel Garrido)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 Freelance</a:t>
            </a:r>
          </a:p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UPV: Ingenieria Industrial</a:t>
            </a:r>
          </a:p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IE: Master In Management</a:t>
            </a:r>
          </a:p>
          <a:p>
            <a:pPr indent="-2984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64705"/>
              <a:buFont typeface="Arial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Portugal → España → EEUU</a:t>
            </a:r>
          </a:p>
          <a:p>
            <a:pPr indent="-336550" lvl="0" marL="457200" rtl="0">
              <a:spcBef>
                <a:spcPts val="1800"/>
              </a:spcBef>
              <a:spcAft>
                <a:spcPts val="400"/>
              </a:spcAft>
              <a:buClr>
                <a:srgbClr val="000000"/>
              </a:buClr>
              <a:buSzPct val="100000"/>
              <a:buFont typeface="Arial"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Consultor → Analista → Data Scientist</a:t>
            </a:r>
          </a:p>
          <a:p>
            <a:pPr lvl="0" rtl="0"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manugarri.com</a:t>
            </a:r>
          </a:p>
          <a:p>
            <a:pPr lvl="0" rtl="0"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hola@manugarri.com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b="13741" l="0" r="0" t="0"/>
          <a:stretch/>
        </p:blipFill>
        <p:spPr>
          <a:xfrm>
            <a:off x="6033400" y="1152425"/>
            <a:ext cx="2857500" cy="24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2700" y="0"/>
            <a:ext cx="5207353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Visualizacion de datos - Herramientas</a:t>
            </a:r>
          </a:p>
        </p:txBody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</a:t>
            </a:r>
            <a:r>
              <a:rPr b="1" lang="en-GB"/>
              <a:t>ashboards (BI):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-</a:t>
            </a:r>
            <a:r>
              <a:rPr lang="en-GB" u="sng">
                <a:solidFill>
                  <a:schemeClr val="hlink"/>
                </a:solidFill>
                <a:hlinkClick r:id="rId4"/>
              </a:rPr>
              <a:t>Tableau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Chartio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Grafana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D</a:t>
            </a:r>
            <a:r>
              <a:rPr b="1" lang="en-GB"/>
              <a:t>esarrollo web (JS):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D3.js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ChartJS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plotly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G</a:t>
            </a:r>
            <a:r>
              <a:rPr b="1" lang="en-GB"/>
              <a:t>raficos científicos: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ggplot2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1"/>
              </a:rPr>
              <a:t>Bokeh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2"/>
              </a:rPr>
              <a:t>seaborn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92" y="-71175"/>
            <a:ext cx="9262292" cy="5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521200" y="1826737"/>
            <a:ext cx="798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Machine Learning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Machine Learning</a:t>
            </a:r>
          </a:p>
        </p:txBody>
      </p:sp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0" r="20835" t="0"/>
          <a:stretch/>
        </p:blipFill>
        <p:spPr>
          <a:xfrm>
            <a:off x="4429825" y="3430800"/>
            <a:ext cx="4714173" cy="16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4125025" cy="3653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7050" y="742674"/>
            <a:ext cx="6742375" cy="42742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Lenguajes?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Machine Learning - Tipos de problemas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2" name="Shape 232"/>
          <p:cNvPicPr preferRelativeResize="0"/>
          <p:nvPr/>
        </p:nvPicPr>
        <p:blipFill rotWithShape="1">
          <a:blip r:embed="rId3">
            <a:alphaModFix/>
          </a:blip>
          <a:srcRect b="14588" l="0" r="0" t="0"/>
          <a:stretch/>
        </p:blipFill>
        <p:spPr>
          <a:xfrm>
            <a:off x="457200" y="1304825"/>
            <a:ext cx="8142049" cy="314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Machine Learning - Tipos de algoritmos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350" y="1065725"/>
            <a:ext cx="6971300" cy="386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6292050" y="1053900"/>
            <a:ext cx="2059800" cy="707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Machine Learning - Tipos de algoritmos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/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1152425"/>
            <a:ext cx="6078498" cy="38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Machine Learning - Herramientas</a:t>
            </a:r>
          </a:p>
        </p:txBody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311700" y="10350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Programación</a:t>
            </a:r>
            <a:r>
              <a:rPr b="1" lang="en-GB"/>
              <a:t>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scikit-learn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R 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- Wowpal wabbit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UI: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Weka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Rapidminer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10"/>
              </a:rPr>
              <a:t>SAS</a:t>
            </a:r>
            <a:r>
              <a:rPr lang="en-GB"/>
              <a:t>/ </a:t>
            </a:r>
            <a:r>
              <a:rPr lang="en-GB" u="sng">
                <a:solidFill>
                  <a:schemeClr val="hlink"/>
                </a:solidFill>
                <a:hlinkClick r:id="rId11"/>
              </a:rPr>
              <a:t>SPSS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Servicio: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2"/>
              </a:rPr>
              <a:t> - </a:t>
            </a:r>
            <a:r>
              <a:rPr lang="en-GB" u="sng">
                <a:solidFill>
                  <a:schemeClr val="hlink"/>
                </a:solidFill>
                <a:hlinkClick r:id="rId13"/>
              </a:rPr>
              <a:t>IBM Watson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4"/>
              </a:rPr>
              <a:t>- Google Cloud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15"/>
              </a:rPr>
              <a:t>- Windows Azure (Cortana Intelligence)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hape 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30350"/>
            <a:ext cx="3902700" cy="24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Shape 2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87" y="3131249"/>
            <a:ext cx="3344525" cy="186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Shape 2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Análisis de Series Temporales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7500" y="1618750"/>
            <a:ext cx="4936499" cy="273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92" y="-71175"/>
            <a:ext cx="9262292" cy="5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521200" y="1826737"/>
            <a:ext cx="798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GB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Science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Shape 26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75" y="522736"/>
            <a:ext cx="3627650" cy="194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Shape 26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5500" y="1127500"/>
            <a:ext cx="3769475" cy="255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94075" y="2806099"/>
            <a:ext cx="2906825" cy="218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Análisis de Series Temporales - Herramientas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0"/>
          </a:p>
        </p:txBody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Python: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- statsmodels.tsa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- Prophet</a:t>
            </a:r>
          </a:p>
          <a:p>
            <a:pPr lvl="0">
              <a:spcBef>
                <a:spcPts val="0"/>
              </a:spcBef>
              <a:buNone/>
            </a:pPr>
            <a:r>
              <a:rPr b="1" lang="en-GB"/>
              <a:t>R: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- forecast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- CausalImpact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- Prophet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Procesado de Lenguaje Natural (NLP)</a:t>
            </a:r>
          </a:p>
        </p:txBody>
      </p:sp>
      <p:pic>
        <p:nvPicPr>
          <p:cNvPr id="278" name="Shape 27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0950" y="998382"/>
            <a:ext cx="9144001" cy="191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5687" l="0" r="0" t="24786"/>
          <a:stretch/>
        </p:blipFill>
        <p:spPr>
          <a:xfrm>
            <a:off x="106625" y="2790574"/>
            <a:ext cx="9144000" cy="225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Shape 28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5535" l="0" r="0" t="29029"/>
          <a:stretch/>
        </p:blipFill>
        <p:spPr>
          <a:xfrm>
            <a:off x="263527" y="0"/>
            <a:ext cx="8616945" cy="50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hape 2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78900"/>
            <a:ext cx="4149599" cy="26965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Shape 290"/>
          <p:cNvGrpSpPr/>
          <p:nvPr/>
        </p:nvGrpSpPr>
        <p:grpSpPr>
          <a:xfrm>
            <a:off x="4826199" y="241000"/>
            <a:ext cx="4317800" cy="3034454"/>
            <a:chOff x="4316599" y="885575"/>
            <a:chExt cx="4317800" cy="3034454"/>
          </a:xfrm>
        </p:grpSpPr>
        <p:pic>
          <p:nvPicPr>
            <p:cNvPr id="291" name="Shape 291">
              <a:hlinkClick r:id="rId4"/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16599" y="2059700"/>
              <a:ext cx="4317800" cy="18603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Shape 29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406375" y="885575"/>
              <a:ext cx="3916324" cy="13968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93" name="Shape 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62150" y="3371824"/>
            <a:ext cx="2219700" cy="16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Procesado de Lenguaje Natural - Herramientas</a:t>
            </a:r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901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Python</a:t>
            </a:r>
            <a:r>
              <a:rPr b="1" lang="en-GB"/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NLTK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4"/>
              </a:rPr>
              <a:t>textblob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5"/>
              </a:rPr>
              <a:t>gensim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6"/>
              </a:rPr>
              <a:t>spacy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R</a:t>
            </a:r>
            <a:r>
              <a:rPr b="1" lang="en-GB"/>
              <a:t>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7"/>
              </a:rPr>
              <a:t>tm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Java: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8"/>
              </a:rPr>
              <a:t>Stanford CoreNLP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Servicios: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- </a:t>
            </a:r>
            <a:r>
              <a:rPr lang="en-GB" u="sng">
                <a:solidFill>
                  <a:schemeClr val="hlink"/>
                </a:solidFill>
                <a:hlinkClick r:id="rId9"/>
              </a:rPr>
              <a:t>MonkeyLearn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Sistemas de recomendación</a:t>
            </a:r>
          </a:p>
        </p:txBody>
      </p:sp>
      <p:pic>
        <p:nvPicPr>
          <p:cNvPr id="305" name="Shape 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50" y="2019900"/>
            <a:ext cx="4516748" cy="24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175" y="2019900"/>
            <a:ext cx="2752299" cy="29754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Shape 307"/>
          <p:cNvSpPr txBox="1"/>
          <p:nvPr/>
        </p:nvSpPr>
        <p:spPr>
          <a:xfrm>
            <a:off x="1136375" y="1419550"/>
            <a:ext cx="2510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Filtrado de Contenidos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6054425" y="1419550"/>
            <a:ext cx="2510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Filtrado Colaborativo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450" y="1226775"/>
            <a:ext cx="5527849" cy="230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549" y="619025"/>
            <a:ext cx="2285726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Deep Learning</a:t>
            </a:r>
          </a:p>
        </p:txBody>
      </p:sp>
      <p:pic>
        <p:nvPicPr>
          <p:cNvPr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5825" y="1152425"/>
            <a:ext cx="3020625" cy="19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 rotWithShape="1">
          <a:blip r:embed="rId4">
            <a:alphaModFix/>
          </a:blip>
          <a:srcRect b="0" l="50283" r="0" t="0"/>
          <a:stretch/>
        </p:blipFill>
        <p:spPr>
          <a:xfrm>
            <a:off x="6943800" y="1403325"/>
            <a:ext cx="2200200" cy="233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5825" y="3253749"/>
            <a:ext cx="3613843" cy="171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304825"/>
            <a:ext cx="2951025" cy="2824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Deep Learning</a:t>
            </a:r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1375"/>
            <a:ext cx="5999549" cy="150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9779" y="129149"/>
            <a:ext cx="2644221" cy="48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Por qué lo llaman Big Data cuando quieren decir </a:t>
            </a:r>
            <a:r>
              <a:rPr lang="en-GB"/>
              <a:t>Data Science?</a:t>
            </a:r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10999"/>
            <a:ext cx="2303499" cy="308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9725" y="1911000"/>
            <a:ext cx="2181730" cy="308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86650" y="2259350"/>
            <a:ext cx="3975150" cy="223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68426" y="1942587"/>
            <a:ext cx="2100075" cy="3016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Shape 33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25725"/>
            <a:ext cx="3167249" cy="249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696" y="2823975"/>
            <a:ext cx="3167248" cy="21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65775" y="283875"/>
            <a:ext cx="4098250" cy="294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>
            <a:hlinkClick r:id="rId9"/>
          </p:cNvPr>
          <p:cNvPicPr preferRelativeResize="0"/>
          <p:nvPr/>
        </p:nvPicPr>
        <p:blipFill rotWithShape="1">
          <a:blip r:embed="rId10">
            <a:alphaModFix/>
          </a:blip>
          <a:srcRect b="11215" l="26634" r="22381" t="18510"/>
          <a:stretch/>
        </p:blipFill>
        <p:spPr>
          <a:xfrm>
            <a:off x="6239611" y="3325125"/>
            <a:ext cx="2103076" cy="161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Deep Learning - Herramientas</a:t>
            </a:r>
          </a:p>
        </p:txBody>
      </p:sp>
      <p:pic>
        <p:nvPicPr>
          <p:cNvPr id="344" name="Shape 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25" y="2540612"/>
            <a:ext cx="1871749" cy="6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b="36735" l="30448" r="29646" t="35042"/>
          <a:stretch/>
        </p:blipFill>
        <p:spPr>
          <a:xfrm>
            <a:off x="3324449" y="2439485"/>
            <a:ext cx="2004601" cy="85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125" y="2347449"/>
            <a:ext cx="1111625" cy="111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2249" y="2187502"/>
            <a:ext cx="1871750" cy="1431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Shape 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8292" y="-71175"/>
            <a:ext cx="9262292" cy="5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Shape 353"/>
          <p:cNvSpPr txBox="1"/>
          <p:nvPr/>
        </p:nvSpPr>
        <p:spPr>
          <a:xfrm>
            <a:off x="521200" y="1826737"/>
            <a:ext cx="7983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GB" sz="60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Big Data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152424"/>
            <a:ext cx="6706077" cy="255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89050" y="3404600"/>
            <a:ext cx="5954950" cy="1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2725" y="1361100"/>
            <a:ext cx="5943600" cy="36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Shape 367"/>
          <p:cNvSpPr txBox="1"/>
          <p:nvPr/>
        </p:nvSpPr>
        <p:spPr>
          <a:xfrm>
            <a:off x="3977550" y="921350"/>
            <a:ext cx="11889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 u="sng">
                <a:solidFill>
                  <a:schemeClr val="hlink"/>
                </a:solidFill>
                <a:hlinkClick r:id="rId4"/>
              </a:rPr>
              <a:t>MapReduce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Big Data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73" name="Shape 373"/>
          <p:cNvPicPr preferRelativeResize="0"/>
          <p:nvPr/>
        </p:nvPicPr>
        <p:blipFill rotWithShape="1">
          <a:blip r:embed="rId3">
            <a:alphaModFix/>
          </a:blip>
          <a:srcRect b="0" l="0" r="36808" t="0"/>
          <a:stretch/>
        </p:blipFill>
        <p:spPr>
          <a:xfrm>
            <a:off x="2786175" y="1479300"/>
            <a:ext cx="4040374" cy="254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/>
          <p:cNvPicPr preferRelativeResize="0"/>
          <p:nvPr/>
        </p:nvPicPr>
        <p:blipFill rotWithShape="1">
          <a:blip r:embed="rId4">
            <a:alphaModFix/>
          </a:blip>
          <a:srcRect b="0" l="28962" r="27589" t="45696"/>
          <a:stretch/>
        </p:blipFill>
        <p:spPr>
          <a:xfrm>
            <a:off x="6978950" y="1984275"/>
            <a:ext cx="2080649" cy="19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1848513"/>
            <a:ext cx="2021884" cy="22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Shape 380"/>
          <p:cNvPicPr preferRelativeResize="0"/>
          <p:nvPr/>
        </p:nvPicPr>
        <p:blipFill rotWithShape="1">
          <a:blip r:embed="rId3">
            <a:alphaModFix/>
          </a:blip>
          <a:srcRect b="0" l="0" r="0" t="4269"/>
          <a:stretch/>
        </p:blipFill>
        <p:spPr>
          <a:xfrm>
            <a:off x="152400" y="1070425"/>
            <a:ext cx="8917574" cy="392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Shape 38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 - Herramientas</a:t>
            </a:r>
          </a:p>
        </p:txBody>
      </p:sp>
      <p:pic>
        <p:nvPicPr>
          <p:cNvPr id="382" name="Shape 3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2612" y="3980343"/>
            <a:ext cx="1721450" cy="91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602" y="4138423"/>
            <a:ext cx="172144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08247" y="3146300"/>
            <a:ext cx="2035739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69385" y="3224525"/>
            <a:ext cx="2254837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24225" y="3146294"/>
            <a:ext cx="1598400" cy="7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57012" y="3980362"/>
            <a:ext cx="1023525" cy="102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67450" y="1895775"/>
            <a:ext cx="1313775" cy="118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Shape 38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56387" y="2054612"/>
            <a:ext cx="2109607" cy="102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Big Data - Herramientas (cont.)</a:t>
            </a:r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9625" y="1324375"/>
            <a:ext cx="5715000" cy="14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225" y="2808000"/>
            <a:ext cx="209550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4325" y="2178375"/>
            <a:ext cx="1281900" cy="128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La nube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529" y="1363788"/>
            <a:ext cx="3360954" cy="2240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904" y="918001"/>
            <a:ext cx="2896274" cy="20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051" y="1230355"/>
            <a:ext cx="2424748" cy="16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6625" y="3151154"/>
            <a:ext cx="2743599" cy="154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2478" y="3268525"/>
            <a:ext cx="2673422" cy="178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62475" y="3321850"/>
            <a:ext cx="2673424" cy="150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Cloud Computing (la nube)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414" name="Shape 4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150" y="1044075"/>
            <a:ext cx="3998350" cy="395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1900" y="969650"/>
            <a:ext cx="2574625" cy="227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36100" y="3498422"/>
            <a:ext cx="2339350" cy="131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475" y="1104925"/>
            <a:ext cx="4037495" cy="3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Shape 9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Entonces, que es Data Science?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04825"/>
            <a:ext cx="4689675" cy="2304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Cloud Computing</a:t>
            </a:r>
            <a:r>
              <a:rPr lang="en-GB"/>
              <a:t> - Proveedores</a:t>
            </a:r>
          </a:p>
        </p:txBody>
      </p:sp>
      <p:pic>
        <p:nvPicPr>
          <p:cNvPr id="422" name="Shape 4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75" y="1309225"/>
            <a:ext cx="3695925" cy="13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5326" y="1530189"/>
            <a:ext cx="4858676" cy="11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775" y="3049399"/>
            <a:ext cx="4858673" cy="76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0649" y="3073649"/>
            <a:ext cx="3293359" cy="76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6725" y="3952350"/>
            <a:ext cx="3291394" cy="13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1836" y="4215950"/>
            <a:ext cx="4145657" cy="76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 txBox="1"/>
          <p:nvPr>
            <p:ph type="title"/>
          </p:nvPr>
        </p:nvSpPr>
        <p:spPr>
          <a:xfrm>
            <a:off x="311700" y="47437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Cómo unirse a todo esto?</a:t>
            </a:r>
          </a:p>
        </p:txBody>
      </p:sp>
      <p:sp>
        <p:nvSpPr>
          <p:cNvPr id="433" name="Shape 43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Mentalidad Data-Céntrica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Infraestructura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indent="-228600" lvl="0" marL="457200" rtl="0">
              <a:spcBef>
                <a:spcPts val="0"/>
              </a:spcBef>
              <a:buAutoNum type="arabicParenR"/>
            </a:pPr>
            <a:r>
              <a:rPr b="1" lang="en-GB"/>
              <a:t>Data Scientist ( ó conocimientos de Data Science)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/>
              <a:t>Gracias!</a:t>
            </a:r>
          </a:p>
        </p:txBody>
      </p:sp>
      <p:pic>
        <p:nvPicPr>
          <p:cNvPr id="439" name="Shape 439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65857" t="0"/>
          <a:stretch/>
        </p:blipFill>
        <p:spPr>
          <a:xfrm>
            <a:off x="2885025" y="1015700"/>
            <a:ext cx="1404900" cy="16220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/>
          <p:nvPr/>
        </p:nvSpPr>
        <p:spPr>
          <a:xfrm>
            <a:off x="4557825" y="1686268"/>
            <a:ext cx="1940700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GB"/>
              <a:t>www.centic.es</a:t>
            </a:r>
          </a:p>
        </p:txBody>
      </p:sp>
      <p:pic>
        <p:nvPicPr>
          <p:cNvPr id="441" name="Shape 441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7125" y="2774225"/>
            <a:ext cx="1940699" cy="1940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4557824" y="3628850"/>
            <a:ext cx="2169899" cy="4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hola@manugarri.com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7700" y="0"/>
            <a:ext cx="633737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Science en el marco Europeo - Normativa</a:t>
            </a: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311700" y="13416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GB"/>
              <a:t>Normativa Europea</a:t>
            </a:r>
            <a:r>
              <a:rPr lang="en-GB"/>
              <a:t>: General Data Protection Regulation (GDPR) </a:t>
            </a:r>
            <a:r>
              <a:rPr b="1" lang="en-GB"/>
              <a:t>2018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Privacidad por defecto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Derecho al olvido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Notificación de pérdida de datos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Portabilidad de datos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GB"/>
              <a:t>Dificultad de sacar datos personales fuera de la UE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099" y="1693875"/>
            <a:ext cx="3151797" cy="127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Science en el marco Europeo - Open Data</a:t>
            </a:r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11700" y="134165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b="1" lang="en-GB"/>
              <a:t>Impulso de los datos abiertos: </a:t>
            </a:r>
            <a:r>
              <a:rPr lang="en-GB"/>
              <a:t>- European Open Data Portal</a:t>
            </a:r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024" y="2553300"/>
            <a:ext cx="3143953" cy="12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471" y="3950200"/>
            <a:ext cx="2633500" cy="8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58921" y="4033050"/>
            <a:ext cx="3099550" cy="816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GB"/>
              <a:t>Data Science en el marco Europeo - Conferencias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1700" y="1298600"/>
            <a:ext cx="8520600" cy="330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EuroScipy</a:t>
            </a:r>
            <a:r>
              <a:rPr lang="en-GB"/>
              <a:t> (Erlangen)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Data Science Summit Europe</a:t>
            </a:r>
            <a:r>
              <a:rPr lang="en-GB"/>
              <a:t> (29 Mayo Jerusalem)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Spark Summit</a:t>
            </a:r>
            <a:r>
              <a:rPr lang="en-GB"/>
              <a:t> (24-26 Octubre Dublin)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Strata Data Conference</a:t>
            </a:r>
            <a:r>
              <a:rPr lang="en-GB"/>
              <a:t> (22-25 Mayo, Londres)</a:t>
            </a:r>
          </a:p>
          <a:p>
            <a:pPr lvl="0">
              <a:spcBef>
                <a:spcPts val="0"/>
              </a:spcBef>
              <a:buNone/>
            </a:pPr>
            <a:r>
              <a:rPr lang="en-GB" u="sng">
                <a:solidFill>
                  <a:schemeClr val="accent5"/>
                </a:solidFill>
                <a:hlinkClick r:id="rId7"/>
              </a:rPr>
              <a:t>Data Conference</a:t>
            </a:r>
            <a:r>
              <a:rPr lang="en-GB"/>
              <a:t> (24-26 Julio Madrid)</a:t>
            </a:r>
          </a:p>
          <a:p>
            <a:pPr lvl="0" rtl="0">
              <a:spcBef>
                <a:spcPts val="0"/>
              </a:spcBef>
              <a:buNone/>
            </a:pPr>
            <a:r>
              <a:rPr lang="en-GB" u="sng">
                <a:solidFill>
                  <a:schemeClr val="accent5"/>
                </a:solidFill>
                <a:hlinkClick r:id="rId8"/>
              </a:rPr>
              <a:t>Predictive Analytics World</a:t>
            </a:r>
            <a:r>
              <a:rPr lang="en-GB"/>
              <a:t> (11-12 Octubre Londres)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